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5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9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0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3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9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2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8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65D5F-D654-4C4B-9150-F60FF495956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9D04-7E57-4137-AC51-77E71252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2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4JmbzIvQw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" b="3656"/>
          <a:stretch/>
        </p:blipFill>
        <p:spPr>
          <a:xfrm>
            <a:off x="-41788" y="0"/>
            <a:ext cx="1223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39" y="634181"/>
            <a:ext cx="824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Дошкільний навчальний заклад № 270 «Іскринка»</a:t>
            </a:r>
          </a:p>
          <a:p>
            <a:pPr algn="ctr"/>
            <a:r>
              <a:rPr lang="uk-UA" sz="28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Запорізької міської ради Запорізької області</a:t>
            </a:r>
            <a:endParaRPr lang="ru-RU" sz="2800" b="1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5890" y="2223346"/>
            <a:ext cx="7816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Інтерактивна дидактична гра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з розвитку мовлення «Будиночки»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0715" y="4766620"/>
            <a:ext cx="410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3300"/>
                </a:solidFill>
              </a:rPr>
              <a:t>Підготувала: вихователь </a:t>
            </a:r>
          </a:p>
          <a:p>
            <a:r>
              <a:rPr lang="uk-UA" sz="2000" b="1" dirty="0">
                <a:solidFill>
                  <a:srgbClr val="003300"/>
                </a:solidFill>
              </a:rPr>
              <a:t> </a:t>
            </a:r>
            <a:r>
              <a:rPr lang="uk-UA" sz="2000" b="1" dirty="0" smtClean="0">
                <a:solidFill>
                  <a:srgbClr val="003300"/>
                </a:solidFill>
              </a:rPr>
              <a:t>                     </a:t>
            </a:r>
            <a:r>
              <a:rPr lang="uk-UA" sz="2000" b="1" dirty="0" err="1" smtClean="0">
                <a:solidFill>
                  <a:srgbClr val="003300"/>
                </a:solidFill>
              </a:rPr>
              <a:t>Тютерева</a:t>
            </a:r>
            <a:r>
              <a:rPr lang="uk-UA" sz="2000" b="1" dirty="0" smtClean="0">
                <a:solidFill>
                  <a:srgbClr val="003300"/>
                </a:solidFill>
              </a:rPr>
              <a:t> Ю.В.       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1781" y="5474506"/>
            <a:ext cx="278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Запоріжжя 2020</a:t>
            </a:r>
            <a:endParaRPr lang="ru-RU" sz="2000" b="1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" b="36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3826" y="958646"/>
            <a:ext cx="82443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003300"/>
                </a:solidFill>
                <a:latin typeface="Constantia" panose="02030602050306030303" pitchFamily="18" charset="0"/>
              </a:rPr>
              <a:t>Мета:</a:t>
            </a:r>
            <a:r>
              <a:rPr lang="ru-RU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дати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поняття</a:t>
            </a:r>
            <a:r>
              <a:rPr lang="ru-RU" sz="2400" i="1" dirty="0" smtClean="0">
                <a:latin typeface="Constantia" panose="02030602050306030303" pitchFamily="18" charset="0"/>
              </a:rPr>
              <a:t> про </a:t>
            </a:r>
            <a:r>
              <a:rPr lang="ru-RU" sz="2400" i="1" dirty="0" err="1" smtClean="0">
                <a:latin typeface="Constantia" panose="02030602050306030303" pitchFamily="18" charset="0"/>
              </a:rPr>
              <a:t>рід</a:t>
            </a:r>
            <a:r>
              <a:rPr lang="ru-RU" sz="2400" i="1" dirty="0" smtClean="0">
                <a:latin typeface="Constantia" panose="02030602050306030303" pitchFamily="18" charset="0"/>
              </a:rPr>
              <a:t> і число </a:t>
            </a:r>
            <a:r>
              <a:rPr lang="ru-RU" sz="2400" i="1" dirty="0" err="1" smtClean="0">
                <a:latin typeface="Constantia" panose="02030602050306030303" pitchFamily="18" charset="0"/>
              </a:rPr>
              <a:t>слів</a:t>
            </a:r>
            <a:r>
              <a:rPr lang="ru-RU" sz="2400" i="1" dirty="0" smtClean="0"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latin typeface="Constantia" panose="02030602050306030303" pitchFamily="18" charset="0"/>
              </a:rPr>
              <a:t>вчити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формувати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зв'язне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мовлення</a:t>
            </a:r>
            <a:r>
              <a:rPr lang="ru-RU" sz="2400" i="1" dirty="0" smtClean="0"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latin typeface="Constantia" panose="02030602050306030303" pitchFamily="18" charset="0"/>
              </a:rPr>
              <a:t>розвивати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пам</a:t>
            </a:r>
            <a:r>
              <a:rPr lang="en-US" sz="2400" i="1" dirty="0" smtClean="0">
                <a:latin typeface="Constantia" panose="02030602050306030303" pitchFamily="18" charset="0"/>
              </a:rPr>
              <a:t>’</a:t>
            </a:r>
            <a:r>
              <a:rPr lang="uk-UA" sz="2400" i="1" dirty="0" smtClean="0">
                <a:latin typeface="Constantia" panose="02030602050306030303" pitchFamily="18" charset="0"/>
              </a:rPr>
              <a:t>ять, </a:t>
            </a:r>
            <a:r>
              <a:rPr lang="ru-RU" sz="2400" i="1" dirty="0" err="1" smtClean="0">
                <a:latin typeface="Constantia" panose="02030602050306030303" pitchFamily="18" charset="0"/>
              </a:rPr>
              <a:t>вміння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>
                <a:latin typeface="Constantia" panose="02030602050306030303" pitchFamily="18" charset="0"/>
              </a:rPr>
              <a:t>правильно </a:t>
            </a:r>
            <a:r>
              <a:rPr lang="ru-RU" sz="2400" i="1" dirty="0" err="1">
                <a:latin typeface="Constantia" panose="02030602050306030303" pitchFamily="18" charset="0"/>
              </a:rPr>
              <a:t>висловлювати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свої</a:t>
            </a:r>
            <a:r>
              <a:rPr lang="ru-RU" sz="2400" i="1" dirty="0">
                <a:latin typeface="Constantia" panose="02030602050306030303" pitchFamily="18" charset="0"/>
              </a:rPr>
              <a:t> думки, </a:t>
            </a:r>
            <a:r>
              <a:rPr lang="ru-RU" sz="2400" i="1" dirty="0" err="1">
                <a:latin typeface="Constantia" panose="02030602050306030303" pitchFamily="18" charset="0"/>
              </a:rPr>
              <a:t>закріпити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навички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побудови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речень</a:t>
            </a:r>
            <a:r>
              <a:rPr lang="ru-RU" sz="2400" i="1" dirty="0" smtClean="0">
                <a:latin typeface="Constantia" panose="02030602050306030303" pitchFamily="18" charset="0"/>
              </a:rPr>
              <a:t>, </a:t>
            </a:r>
            <a:r>
              <a:rPr lang="ru-RU" sz="2400" i="1" dirty="0" err="1">
                <a:latin typeface="Constantia" panose="02030602050306030303" pitchFamily="18" charset="0"/>
              </a:rPr>
              <a:t>р</a:t>
            </a:r>
            <a:r>
              <a:rPr lang="ru-RU" sz="2400" i="1" dirty="0" err="1" smtClean="0">
                <a:latin typeface="Constantia" panose="02030602050306030303" pitchFamily="18" charset="0"/>
              </a:rPr>
              <a:t>озширити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словниковий</a:t>
            </a:r>
            <a:r>
              <a:rPr lang="ru-RU" sz="2400" i="1" dirty="0" smtClean="0">
                <a:latin typeface="Constantia" panose="02030602050306030303" pitchFamily="18" charset="0"/>
              </a:rPr>
              <a:t> запас. </a:t>
            </a:r>
            <a:r>
              <a:rPr lang="ru-RU" sz="2400" i="1" dirty="0" err="1" smtClean="0">
                <a:latin typeface="Constantia" panose="02030602050306030303" pitchFamily="18" charset="0"/>
              </a:rPr>
              <a:t>Виховувати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інтерес</a:t>
            </a:r>
            <a:r>
              <a:rPr lang="ru-RU" sz="2400" i="1" dirty="0" smtClean="0">
                <a:latin typeface="Constantia" panose="02030602050306030303" pitchFamily="18" charset="0"/>
              </a:rPr>
              <a:t> до </a:t>
            </a:r>
            <a:r>
              <a:rPr lang="ru-RU" sz="2400" i="1" dirty="0" err="1" smtClean="0">
                <a:latin typeface="Constantia" panose="02030602050306030303" pitchFamily="18" charset="0"/>
              </a:rPr>
              <a:t>гри</a:t>
            </a:r>
            <a:r>
              <a:rPr lang="ru-RU" sz="2400" i="1" dirty="0" smtClean="0"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latin typeface="Constantia" panose="02030602050306030303" pitchFamily="18" charset="0"/>
              </a:rPr>
              <a:t>старанність</a:t>
            </a:r>
            <a:r>
              <a:rPr lang="ru-RU" sz="2400" i="1" dirty="0" smtClean="0"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latin typeface="Constantia" panose="02030602050306030303" pitchFamily="18" charset="0"/>
              </a:rPr>
              <a:t>самостійність</a:t>
            </a:r>
            <a:r>
              <a:rPr lang="ru-RU" sz="2400" i="1" dirty="0" smtClean="0"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latin typeface="Constantia" panose="02030602050306030303" pitchFamily="18" charset="0"/>
              </a:rPr>
              <a:t>любов</a:t>
            </a:r>
            <a:r>
              <a:rPr lang="ru-RU" sz="2400" i="1" dirty="0" smtClean="0">
                <a:latin typeface="Constantia" panose="02030602050306030303" pitchFamily="18" charset="0"/>
              </a:rPr>
              <a:t> до </a:t>
            </a:r>
            <a:r>
              <a:rPr lang="ru-RU" sz="2400" i="1" dirty="0" err="1" smtClean="0">
                <a:latin typeface="Constantia" panose="02030602050306030303" pitchFamily="18" charset="0"/>
              </a:rPr>
              <a:t>рідної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мови</a:t>
            </a:r>
            <a:r>
              <a:rPr lang="ru-RU" sz="2400" i="1" dirty="0" smtClean="0"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uk-UA" sz="2800" b="1" i="1" dirty="0" smtClean="0">
                <a:solidFill>
                  <a:srgbClr val="003300"/>
                </a:solidFill>
                <a:latin typeface="Constantia" panose="02030602050306030303" pitchFamily="18" charset="0"/>
              </a:rPr>
              <a:t>Хід гри: </a:t>
            </a:r>
            <a:r>
              <a:rPr lang="ru-RU" sz="2400" i="1" dirty="0" err="1" smtClean="0">
                <a:latin typeface="Constantia" panose="02030602050306030303" pitchFamily="18" charset="0"/>
              </a:rPr>
              <a:t>дорослий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пояснює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дитині</a:t>
            </a:r>
            <a:r>
              <a:rPr lang="ru-RU" sz="2400" i="1" dirty="0">
                <a:latin typeface="Constantia" panose="02030602050306030303" pitchFamily="18" charset="0"/>
              </a:rPr>
              <a:t>, </a:t>
            </a:r>
            <a:r>
              <a:rPr lang="ru-RU" sz="2400" i="1" dirty="0" err="1">
                <a:latin typeface="Constantia" panose="02030602050306030303" pitchFamily="18" charset="0"/>
              </a:rPr>
              <a:t>що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smtClean="0">
                <a:latin typeface="Constantia" panose="02030602050306030303" pitchFamily="18" charset="0"/>
              </a:rPr>
              <a:t>у </a:t>
            </a:r>
            <a:r>
              <a:rPr lang="ru-RU" sz="2400" i="1" dirty="0" err="1" smtClean="0">
                <a:latin typeface="Constantia" panose="02030602050306030303" pitchFamily="18" charset="0"/>
              </a:rPr>
              <a:t>будиночку</a:t>
            </a:r>
            <a:r>
              <a:rPr lang="ru-RU" sz="2400" i="1" dirty="0" smtClean="0">
                <a:latin typeface="Constantia" panose="02030602050306030303" pitchFamily="18" charset="0"/>
              </a:rPr>
              <a:t> з хлопчиком </a:t>
            </a:r>
            <a:r>
              <a:rPr lang="ru-RU" sz="2400" i="1" dirty="0" err="1">
                <a:latin typeface="Constantia" panose="02030602050306030303" pitchFamily="18" charset="0"/>
              </a:rPr>
              <a:t>живуть</a:t>
            </a:r>
            <a:r>
              <a:rPr lang="ru-RU" sz="2400" i="1" dirty="0">
                <a:latin typeface="Constantia" panose="02030602050306030303" pitchFamily="18" charset="0"/>
              </a:rPr>
              <a:t> слова, про </a:t>
            </a:r>
            <a:r>
              <a:rPr lang="ru-RU" sz="2400" i="1" dirty="0" err="1">
                <a:latin typeface="Constantia" panose="02030602050306030303" pitchFamily="18" charset="0"/>
              </a:rPr>
              <a:t>які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можна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сказати</a:t>
            </a:r>
            <a:r>
              <a:rPr lang="ru-RU" sz="2400" i="1" dirty="0">
                <a:latin typeface="Constantia" panose="02030602050306030303" pitchFamily="18" charset="0"/>
              </a:rPr>
              <a:t> "</a:t>
            </a:r>
            <a:r>
              <a:rPr lang="ru-RU" sz="2400" i="1" dirty="0" err="1">
                <a:latin typeface="Constantia" panose="02030602050306030303" pitchFamily="18" charset="0"/>
              </a:rPr>
              <a:t>він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мій</a:t>
            </a:r>
            <a:r>
              <a:rPr lang="ru-RU" sz="2400" i="1" dirty="0">
                <a:latin typeface="Constantia" panose="02030602050306030303" pitchFamily="18" charset="0"/>
              </a:rPr>
              <a:t>", </a:t>
            </a:r>
            <a:r>
              <a:rPr lang="ru-RU" sz="2400" i="1" dirty="0" smtClean="0">
                <a:latin typeface="Constantia" panose="02030602050306030303" pitchFamily="18" charset="0"/>
              </a:rPr>
              <a:t>з </a:t>
            </a:r>
            <a:r>
              <a:rPr lang="ru-RU" sz="2400" i="1" dirty="0" err="1" smtClean="0">
                <a:latin typeface="Constantia" panose="02030602050306030303" pitchFamily="18" charset="0"/>
              </a:rPr>
              <a:t>дівчинкою</a:t>
            </a:r>
            <a:r>
              <a:rPr lang="ru-RU" sz="2400" i="1" dirty="0" smtClean="0">
                <a:latin typeface="Constantia" panose="02030602050306030303" pitchFamily="18" charset="0"/>
              </a:rPr>
              <a:t> -</a:t>
            </a:r>
            <a:r>
              <a:rPr lang="ru-RU" sz="2400" i="1" dirty="0">
                <a:latin typeface="Constantia" panose="02030602050306030303" pitchFamily="18" charset="0"/>
              </a:rPr>
              <a:t> "вона моя", </a:t>
            </a:r>
            <a:r>
              <a:rPr lang="ru-RU" sz="2400" i="1" dirty="0" smtClean="0">
                <a:latin typeface="Constantia" panose="02030602050306030303" pitchFamily="18" charset="0"/>
              </a:rPr>
              <a:t>з </a:t>
            </a:r>
            <a:r>
              <a:rPr lang="ru-RU" sz="2400" i="1" dirty="0" err="1" smtClean="0">
                <a:latin typeface="Constantia" panose="02030602050306030303" pitchFamily="18" charset="0"/>
              </a:rPr>
              <a:t>курчатком</a:t>
            </a:r>
            <a:r>
              <a:rPr lang="ru-RU" sz="2400" i="1" dirty="0" smtClean="0">
                <a:latin typeface="Constantia" panose="02030602050306030303" pitchFamily="18" charset="0"/>
              </a:rPr>
              <a:t> -</a:t>
            </a:r>
            <a:r>
              <a:rPr lang="ru-RU" sz="2400" i="1" dirty="0">
                <a:latin typeface="Constantia" panose="02030602050306030303" pitchFamily="18" charset="0"/>
              </a:rPr>
              <a:t> </a:t>
            </a:r>
            <a:r>
              <a:rPr lang="ru-RU" sz="2400" i="1" dirty="0" smtClean="0">
                <a:latin typeface="Constantia" panose="02030602050306030303" pitchFamily="18" charset="0"/>
              </a:rPr>
              <a:t>«</a:t>
            </a:r>
            <a:r>
              <a:rPr lang="ru-RU" sz="2400" i="1" dirty="0" err="1" smtClean="0">
                <a:latin typeface="Constantia" panose="02030602050306030303" pitchFamily="18" charset="0"/>
              </a:rPr>
              <a:t>воно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моє</a:t>
            </a:r>
            <a:r>
              <a:rPr lang="ru-RU" sz="2400" i="1" dirty="0">
                <a:latin typeface="Constantia" panose="02030602050306030303" pitchFamily="18" charset="0"/>
              </a:rPr>
              <a:t>», </a:t>
            </a:r>
            <a:r>
              <a:rPr lang="ru-RU" sz="2400" i="1" dirty="0" smtClean="0">
                <a:latin typeface="Constantia" panose="02030602050306030303" pitchFamily="18" charset="0"/>
              </a:rPr>
              <a:t>з </a:t>
            </a:r>
            <a:r>
              <a:rPr lang="ru-RU" sz="2400" i="1" smtClean="0">
                <a:latin typeface="Constantia" panose="02030602050306030303" pitchFamily="18" charset="0"/>
              </a:rPr>
              <a:t>друзями </a:t>
            </a:r>
            <a:r>
              <a:rPr lang="ru-RU" sz="2400" i="1" dirty="0">
                <a:latin typeface="Constantia" panose="02030602050306030303" pitchFamily="18" charset="0"/>
              </a:rPr>
              <a:t>- "вони </a:t>
            </a:r>
            <a:r>
              <a:rPr lang="ru-RU" sz="2400" i="1" dirty="0" err="1">
                <a:latin typeface="Constantia" panose="02030602050306030303" pitchFamily="18" charset="0"/>
              </a:rPr>
              <a:t>мої</a:t>
            </a:r>
            <a:r>
              <a:rPr lang="ru-RU" sz="2400" i="1" dirty="0">
                <a:latin typeface="Constantia" panose="02030602050306030303" pitchFamily="18" charset="0"/>
              </a:rPr>
              <a:t>". </a:t>
            </a:r>
            <a:r>
              <a:rPr lang="ru-RU" sz="2400" i="1" dirty="0" err="1" smtClean="0">
                <a:latin typeface="Constantia" panose="02030602050306030303" pitchFamily="18" charset="0"/>
              </a:rPr>
              <a:t>Потрібно</a:t>
            </a:r>
            <a:r>
              <a:rPr lang="ru-RU" sz="2400" i="1" dirty="0">
                <a:latin typeface="Constantia" panose="02030602050306030303" pitchFamily="18" charset="0"/>
              </a:rPr>
              <a:t> </a:t>
            </a:r>
            <a:r>
              <a:rPr lang="ru-RU" sz="2400" i="1" dirty="0" smtClean="0">
                <a:latin typeface="Constantia" panose="02030602050306030303" pitchFamily="18" charset="0"/>
              </a:rPr>
              <a:t>«</a:t>
            </a:r>
            <a:r>
              <a:rPr lang="ru-RU" sz="2400" i="1" dirty="0" err="1" smtClean="0">
                <a:latin typeface="Constantia" panose="02030602050306030303" pitchFamily="18" charset="0"/>
              </a:rPr>
              <a:t>розселити</a:t>
            </a:r>
            <a:r>
              <a:rPr lang="ru-RU" sz="2400" i="1" dirty="0">
                <a:latin typeface="Constantia" panose="02030602050306030303" pitchFamily="18" charset="0"/>
              </a:rPr>
              <a:t>»  слова по </a:t>
            </a:r>
            <a:r>
              <a:rPr lang="ru-RU" sz="2400" i="1" dirty="0" err="1">
                <a:latin typeface="Constantia" panose="02030602050306030303" pitchFamily="18" charset="0"/>
              </a:rPr>
              <a:t>будиночках</a:t>
            </a:r>
            <a:r>
              <a:rPr lang="ru-RU" sz="2400" i="1" dirty="0">
                <a:latin typeface="Constantia" panose="02030602050306030303" pitchFamily="18" charset="0"/>
              </a:rPr>
              <a:t>. </a:t>
            </a:r>
            <a:endParaRPr lang="ru-RU" sz="2400" i="1" dirty="0" smtClean="0">
              <a:latin typeface="Constantia" panose="02030602050306030303" pitchFamily="18" charset="0"/>
            </a:endParaRPr>
          </a:p>
          <a:p>
            <a:pPr algn="just"/>
            <a:r>
              <a:rPr lang="ru-RU" sz="2400" i="1" dirty="0" err="1" smtClean="0">
                <a:latin typeface="Constantia" panose="02030602050306030303" pitchFamily="18" charset="0"/>
              </a:rPr>
              <a:t>Діти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latin typeface="Constantia" panose="02030602050306030303" pitchFamily="18" charset="0"/>
              </a:rPr>
              <a:t>визначають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рід</a:t>
            </a:r>
            <a:r>
              <a:rPr lang="ru-RU" sz="2400" i="1" dirty="0">
                <a:latin typeface="Constantia" panose="02030602050306030303" pitchFamily="18" charset="0"/>
              </a:rPr>
              <a:t> і число </a:t>
            </a:r>
            <a:r>
              <a:rPr lang="ru-RU" sz="2400" i="1" dirty="0" err="1">
                <a:latin typeface="Constantia" panose="02030602050306030303" pitchFamily="18" charset="0"/>
              </a:rPr>
              <a:t>слів</a:t>
            </a:r>
            <a:r>
              <a:rPr lang="ru-RU" sz="2400" i="1" dirty="0">
                <a:latin typeface="Constantia" panose="02030602050306030303" pitchFamily="18" charset="0"/>
              </a:rPr>
              <a:t> без </a:t>
            </a:r>
            <a:r>
              <a:rPr lang="ru-RU" sz="2400" i="1" dirty="0" err="1">
                <a:latin typeface="Constantia" panose="02030602050306030303" pitchFamily="18" charset="0"/>
              </a:rPr>
              <a:t>називання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err="1">
                <a:latin typeface="Constantia" panose="02030602050306030303" pitchFamily="18" charset="0"/>
              </a:rPr>
              <a:t>термінів</a:t>
            </a:r>
            <a:r>
              <a:rPr lang="ru-RU" sz="2400" i="1" dirty="0">
                <a:latin typeface="Constantia" panose="02030602050306030303" pitchFamily="18" charset="0"/>
              </a:rPr>
              <a:t>.</a:t>
            </a:r>
            <a:endParaRPr lang="ru-RU" sz="2400" b="1" i="1" dirty="0">
              <a:solidFill>
                <a:srgbClr val="0033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" b="3656"/>
          <a:stretch/>
        </p:blipFill>
        <p:spPr>
          <a:xfrm>
            <a:off x="0" y="0"/>
            <a:ext cx="12241799" cy="6811228"/>
          </a:xfrm>
          <a:prstGeom prst="rect">
            <a:avLst/>
          </a:prstGeom>
        </p:spPr>
      </p:pic>
      <p:pic>
        <p:nvPicPr>
          <p:cNvPr id="1044" name="Picture 20" descr="Горох - Png картинки и иконки без ф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70" y="2144248"/>
            <a:ext cx="1682784" cy="16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Иконка помидор - Png картинки и иконки без фо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23" y="959121"/>
            <a:ext cx="1440199" cy="14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ошка PNG фото, скачать бесплатно изображения картошки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40" y="798830"/>
            <a:ext cx="2278214" cy="15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rv2.imgonline.com.ua/result_img/imgonline-com-ua-Transparent-backgr-gGr0S0HblaYVT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-1" r="6718" b="-5026"/>
          <a:stretch/>
        </p:blipFill>
        <p:spPr bwMode="auto">
          <a:xfrm rot="20198397">
            <a:off x="3739997" y="1079833"/>
            <a:ext cx="2256503" cy="15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569"/>
            <a:ext cx="4940710" cy="43169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2820" r="4702" b="11574"/>
          <a:stretch/>
        </p:blipFill>
        <p:spPr>
          <a:xfrm>
            <a:off x="7913789" y="798830"/>
            <a:ext cx="1337379" cy="1291656"/>
          </a:xfrm>
          <a:prstGeom prst="rect">
            <a:avLst/>
          </a:prstGeom>
        </p:spPr>
      </p:pic>
      <p:pic>
        <p:nvPicPr>
          <p:cNvPr id="1042" name="Picture 18" descr="https://www.imgonline.com.ua/result_img/imgonline-com-ua-Transparent-backgr-ZWTsmdrf7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28" y="2081038"/>
            <a:ext cx="1421060" cy="15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3761" r="13291" b="11959"/>
          <a:stretch/>
        </p:blipFill>
        <p:spPr>
          <a:xfrm>
            <a:off x="7447596" y="2338609"/>
            <a:ext cx="4775272" cy="4653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45307" y="251103"/>
            <a:ext cx="413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  <a:latin typeface="Impact" panose="020B0806030902050204" pitchFamily="34" charset="0"/>
              </a:rPr>
              <a:t>Обери </a:t>
            </a:r>
            <a:r>
              <a:rPr lang="ru-RU" sz="2400" dirty="0" err="1" smtClean="0">
                <a:solidFill>
                  <a:srgbClr val="FF3300"/>
                </a:solidFill>
                <a:latin typeface="Impact" panose="020B0806030902050204" pitchFamily="34" charset="0"/>
              </a:rPr>
              <a:t>відповідний</a:t>
            </a:r>
            <a:r>
              <a:rPr lang="ru-RU" sz="2400" dirty="0" smtClean="0">
                <a:solidFill>
                  <a:srgbClr val="FF3300"/>
                </a:solidFill>
                <a:latin typeface="Impact" panose="020B0806030902050204" pitchFamily="34" charset="0"/>
              </a:rPr>
              <a:t> </a:t>
            </a:r>
            <a:r>
              <a:rPr lang="ru-RU" sz="2400" dirty="0" err="1" smtClean="0">
                <a:solidFill>
                  <a:srgbClr val="FF3300"/>
                </a:solidFill>
                <a:latin typeface="Impact" panose="020B0806030902050204" pitchFamily="34" charset="0"/>
              </a:rPr>
              <a:t>будиночок</a:t>
            </a:r>
            <a:endParaRPr lang="ru-RU" sz="2400" dirty="0">
              <a:solidFill>
                <a:srgbClr val="FF3300"/>
              </a:solidFill>
              <a:latin typeface="Impact" panose="020B0806030902050204" pitchFamily="34" charset="0"/>
            </a:endParaRPr>
          </a:p>
        </p:txBody>
      </p:sp>
      <p:pic>
        <p:nvPicPr>
          <p:cNvPr id="1046" name="Picture 22" descr="https://srv2.imgonline.com.ua/result_img/imgonline-com-ua-Transparent-backgr-dQxQjtCBqyMjiK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5" b="-1432"/>
          <a:stretch/>
        </p:blipFill>
        <p:spPr bwMode="auto">
          <a:xfrm>
            <a:off x="2920327" y="3994044"/>
            <a:ext cx="1252393" cy="25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rv2.imgonline.com.ua/result_img/imgonline-com-ua-Transparent-backgr-dQxQjtCBqyMjiK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7" b="-1794"/>
          <a:stretch/>
        </p:blipFill>
        <p:spPr bwMode="auto">
          <a:xfrm>
            <a:off x="9557855" y="4088168"/>
            <a:ext cx="1373087" cy="24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91093" y="4662477"/>
            <a:ext cx="209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МОЛОДЕЦЬ! </a:t>
            </a:r>
            <a:endParaRPr lang="ru-RU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1" name="Штриховая стрелка вправо 20">
            <a:hlinkClick r:id="rId14" action="ppaction://hlinksldjump"/>
          </p:cNvPr>
          <p:cNvSpPr/>
          <p:nvPr/>
        </p:nvSpPr>
        <p:spPr>
          <a:xfrm>
            <a:off x="11017050" y="6193937"/>
            <a:ext cx="912013" cy="555342"/>
          </a:xfrm>
          <a:prstGeom prst="striped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46549 0.34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25534 0.28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0.28411 0.175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02 L -0.32891 0.280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44818 0.2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9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1406 0.385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" b="3656"/>
          <a:stretch/>
        </p:blipFill>
        <p:spPr>
          <a:xfrm>
            <a:off x="0" y="0"/>
            <a:ext cx="12192000" cy="6761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694" y="496838"/>
            <a:ext cx="2124357" cy="1917290"/>
          </a:xfrm>
          <a:prstGeom prst="rect">
            <a:avLst/>
          </a:prstGeom>
        </p:spPr>
      </p:pic>
      <p:pic>
        <p:nvPicPr>
          <p:cNvPr id="1030" name="Picture 6" descr="https://srv4.imgonline.com.ua/result_img/imgonline-com-ua-Transparent-backgr-NNeXAQIGCntmRTk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3" y="1253470"/>
            <a:ext cx="2058774" cy="15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85" y="68532"/>
            <a:ext cx="2087855" cy="1876426"/>
          </a:xfrm>
          <a:prstGeom prst="rect">
            <a:avLst/>
          </a:prstGeom>
        </p:spPr>
      </p:pic>
      <p:pic>
        <p:nvPicPr>
          <p:cNvPr id="1036" name="Picture 12" descr="https://srv2.imgonline.com.ua/result_img/imgonline-com-ua-Transparent-backgr-BXhkso4cwomM6I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3" r="4836" b="22340"/>
          <a:stretch/>
        </p:blipFill>
        <p:spPr bwMode="auto">
          <a:xfrm>
            <a:off x="4361728" y="560439"/>
            <a:ext cx="2217571" cy="15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rv2.imgonline.com.ua/result_img/imgonline-com-ua-Transparent-backgr-pLILQQmIHHsakxl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16880" r="11766" b="27819"/>
          <a:stretch/>
        </p:blipFill>
        <p:spPr bwMode="auto">
          <a:xfrm>
            <a:off x="10248981" y="1591380"/>
            <a:ext cx="1848200" cy="16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rv2.imgonline.com.ua/result_img/imgonline-com-ua-Transparent-backgr-McDPqG6E13BR7z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06" y="450042"/>
            <a:ext cx="1790671" cy="12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rv4.imgonline.com.ua/result_img/imgonline-com-ua-Transparent-backgr-8pDSVOnVpoY66nGU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11" y="2625214"/>
            <a:ext cx="6248589" cy="43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rv2.imgonline.com.ua/result_img/imgonline-com-ua-Transparent-backgr-gcGcZLgoURKOA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5" y="2837761"/>
            <a:ext cx="4608765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36" y="4815349"/>
            <a:ext cx="1551545" cy="2008388"/>
          </a:xfrm>
          <a:prstGeom prst="rect">
            <a:avLst/>
          </a:prstGeom>
        </p:spPr>
      </p:pic>
      <p:pic>
        <p:nvPicPr>
          <p:cNvPr id="1046" name="Picture 22" descr="Клипарт | Записи в рубрике Клипарт | Дневник Svetlana-sima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85" y="4158577"/>
            <a:ext cx="3375815" cy="27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62148 0.4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5625 0.44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57188 0.3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1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5586 0.419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2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74831 0.2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22" y="1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7344 0.44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2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" b="36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3826" y="745160"/>
            <a:ext cx="8244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Constantia" panose="02030602050306030303" pitchFamily="18" charset="0"/>
              </a:rPr>
              <a:t>МОЛОДЦ</a:t>
            </a:r>
            <a:r>
              <a:rPr lang="uk-UA" sz="2800" b="1" i="1" dirty="0" smtClean="0">
                <a:solidFill>
                  <a:srgbClr val="003300"/>
                </a:solidFill>
                <a:latin typeface="Constantia" panose="02030602050306030303" pitchFamily="18" charset="0"/>
              </a:rPr>
              <a:t>І! </a:t>
            </a:r>
          </a:p>
          <a:p>
            <a:pPr algn="ctr"/>
            <a:r>
              <a:rPr lang="uk-UA" sz="2800" b="1" i="1" dirty="0" smtClean="0">
                <a:solidFill>
                  <a:srgbClr val="003300"/>
                </a:solidFill>
                <a:latin typeface="Constantia" panose="02030602050306030303" pitchFamily="18" charset="0"/>
              </a:rPr>
              <a:t>Ви все виконали правильно і на вас чекає нагорода:</a:t>
            </a:r>
          </a:p>
          <a:p>
            <a:pPr algn="ctr"/>
            <a:endParaRPr lang="ru-RU" sz="2400" b="1" i="1" dirty="0">
              <a:solidFill>
                <a:srgbClr val="0033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Улыбающееся лицо 3">
            <a:hlinkClick r:id="rId3"/>
          </p:cNvPr>
          <p:cNvSpPr/>
          <p:nvPr/>
        </p:nvSpPr>
        <p:spPr>
          <a:xfrm>
            <a:off x="5619134" y="3193027"/>
            <a:ext cx="1342103" cy="1165123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43599" y="2079522"/>
            <a:ext cx="693174" cy="1009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117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Constantia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Інтерактивна гра "Будиночки"</dc:title>
  <dc:creator>Юлія Тютерева</dc:creator>
  <cp:lastModifiedBy>Work</cp:lastModifiedBy>
  <cp:revision>32</cp:revision>
  <dcterms:created xsi:type="dcterms:W3CDTF">2020-04-08T18:43:26Z</dcterms:created>
  <dcterms:modified xsi:type="dcterms:W3CDTF">2020-04-09T18:17:30Z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